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336" y="-5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989EC9F-4C32-4CAD-BE29-A4B9919F6329}" type="datetimeFigureOut">
              <a:rPr lang="en-US" smtClean="0"/>
              <a:pPr/>
              <a:t>7/23/2011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8FE6703-68B6-4413-B873-7DFC193D1CC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989EC9F-4C32-4CAD-BE29-A4B9919F6329}" type="datetimeFigureOut">
              <a:rPr lang="en-US" smtClean="0"/>
              <a:pPr/>
              <a:t>7/23/2011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8FE6703-68B6-4413-B873-7DFC193D1CC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989EC9F-4C32-4CAD-BE29-A4B9919F6329}" type="datetimeFigureOut">
              <a:rPr lang="en-US" smtClean="0"/>
              <a:pPr/>
              <a:t>7/23/2011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8FE6703-68B6-4413-B873-7DFC193D1CC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989EC9F-4C32-4CAD-BE29-A4B9919F6329}" type="datetimeFigureOut">
              <a:rPr lang="en-US" smtClean="0"/>
              <a:pPr/>
              <a:t>7/23/2011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8FE6703-68B6-4413-B873-7DFC193D1CC1}"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989EC9F-4C32-4CAD-BE29-A4B9919F6329}" type="datetimeFigureOut">
              <a:rPr lang="en-US" smtClean="0"/>
              <a:pPr/>
              <a:t>7/23/2011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8FE6703-68B6-4413-B873-7DFC193D1CC1}"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989EC9F-4C32-4CAD-BE29-A4B9919F6329}" type="datetimeFigureOut">
              <a:rPr lang="en-US" smtClean="0"/>
              <a:pPr/>
              <a:t>7/23/2011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8FE6703-68B6-4413-B873-7DFC193D1CC1}"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989EC9F-4C32-4CAD-BE29-A4B9919F6329}" type="datetimeFigureOut">
              <a:rPr lang="en-US" smtClean="0"/>
              <a:pPr/>
              <a:t>7/23/2011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8FE6703-68B6-4413-B873-7DFC193D1CC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989EC9F-4C32-4CAD-BE29-A4B9919F6329}" type="datetimeFigureOut">
              <a:rPr lang="en-US" smtClean="0"/>
              <a:pPr/>
              <a:t>7/23/2011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8FE6703-68B6-4413-B873-7DFC193D1CC1}"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989EC9F-4C32-4CAD-BE29-A4B9919F6329}" type="datetimeFigureOut">
              <a:rPr lang="en-US" smtClean="0"/>
              <a:pPr/>
              <a:t>7/23/2011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8FE6703-68B6-4413-B873-7DFC193D1CC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989EC9F-4C32-4CAD-BE29-A4B9919F6329}" type="datetimeFigureOut">
              <a:rPr lang="en-US" smtClean="0"/>
              <a:pPr/>
              <a:t>7/23/2011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8FE6703-68B6-4413-B873-7DFC193D1CC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989EC9F-4C32-4CAD-BE29-A4B9919F6329}" type="datetimeFigureOut">
              <a:rPr lang="en-US" smtClean="0"/>
              <a:pPr/>
              <a:t>7/23/2011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8FE6703-68B6-4413-B873-7DFC193D1CC1}"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989EC9F-4C32-4CAD-BE29-A4B9919F6329}" type="datetimeFigureOut">
              <a:rPr lang="en-US" smtClean="0"/>
              <a:pPr/>
              <a:t>7/23/2011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8FE6703-68B6-4413-B873-7DFC193D1CC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Manage programs that promote personal effectiveness</a:t>
            </a:r>
            <a:endParaRPr lang="en-US" dirty="0"/>
          </a:p>
        </p:txBody>
      </p:sp>
      <p:sp>
        <p:nvSpPr>
          <p:cNvPr id="3" name="Subtitle 2"/>
          <p:cNvSpPr>
            <a:spLocks noGrp="1"/>
          </p:cNvSpPr>
          <p:nvPr>
            <p:ph type="subTitle" idx="1"/>
          </p:nvPr>
        </p:nvSpPr>
        <p:spPr/>
        <p:txBody>
          <a:bodyPr/>
          <a:lstStyle/>
          <a:p>
            <a:r>
              <a:rPr lang="en-US" dirty="0" smtClean="0"/>
              <a:t>Diploma of Human Resource Management - 2011</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a:t>This unit describes the performance outcomes, skills and knowledge required to manage programs within a health and wellbeing focus. The unit addresses the management of the range of programs that would typically be associated with health and wellbeing such as stress management, smoking cessation, exercise, Employee Assistance Programs (EAPs). No licensing, legislative, regulatory or certification requirements apply to this unit at the time of endorsement.</a:t>
            </a:r>
            <a:br>
              <a:rPr lang="en-US" dirty="0"/>
            </a:br>
            <a:r>
              <a:rPr lang="en-US" dirty="0"/>
              <a:t/>
            </a:r>
            <a:br>
              <a:rPr lang="en-US" dirty="0"/>
            </a:br>
            <a:r>
              <a:rPr lang="en-US" dirty="0"/>
              <a:t>Elements of Competency</a:t>
            </a:r>
            <a:br>
              <a:rPr lang="en-US" dirty="0"/>
            </a:br>
            <a:r>
              <a:rPr lang="en-US" dirty="0"/>
              <a:t>1. Research and analyse employee health issues</a:t>
            </a:r>
            <a:br>
              <a:rPr lang="en-US" dirty="0"/>
            </a:br>
            <a:r>
              <a:rPr lang="en-US" dirty="0"/>
              <a:t>2. Plan health and wellbeing program/s</a:t>
            </a:r>
            <a:br>
              <a:rPr lang="en-US" dirty="0"/>
            </a:br>
            <a:r>
              <a:rPr lang="en-US" dirty="0"/>
              <a:t>3. Implement, administer and monitor program/s</a:t>
            </a:r>
            <a:br>
              <a:rPr lang="en-US" dirty="0"/>
            </a:br>
            <a:endParaRPr lang="en-US" dirty="0"/>
          </a:p>
        </p:txBody>
      </p:sp>
      <p:sp>
        <p:nvSpPr>
          <p:cNvPr id="2" name="Title 1"/>
          <p:cNvSpPr>
            <a:spLocks noGrp="1"/>
          </p:cNvSpPr>
          <p:nvPr>
            <p:ph type="title"/>
          </p:nvPr>
        </p:nvSpPr>
        <p:spPr/>
        <p:txBody>
          <a:bodyPr/>
          <a:lstStyle/>
          <a:p>
            <a:r>
              <a:rPr lang="en-US" dirty="0" smtClean="0"/>
              <a:t>Lesson 1 - Introduction</a:t>
            </a:r>
            <a:endParaRPr lang="en-US" dirty="0"/>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678363"/>
          </a:xfrm>
        </p:spPr>
        <p:txBody>
          <a:bodyPr>
            <a:noAutofit/>
          </a:bodyPr>
          <a:lstStyle/>
          <a:p>
            <a:r>
              <a:rPr lang="en-US" sz="1800" dirty="0" smtClean="0"/>
              <a:t>The </a:t>
            </a:r>
            <a:r>
              <a:rPr lang="en-US" sz="1800" dirty="0"/>
              <a:t>World Health Organisation defined health as “a state of </a:t>
            </a:r>
            <a:endParaRPr lang="en-US" sz="1800" dirty="0" smtClean="0"/>
          </a:p>
          <a:p>
            <a:pPr>
              <a:buNone/>
            </a:pPr>
            <a:r>
              <a:rPr lang="en-US" sz="1800" dirty="0" smtClean="0"/>
              <a:t>physical</a:t>
            </a:r>
            <a:r>
              <a:rPr lang="en-US" sz="1800" dirty="0"/>
              <a:t>, mental; and social well being and nor merely the absence </a:t>
            </a:r>
            <a:endParaRPr lang="en-US" sz="1800" dirty="0" smtClean="0"/>
          </a:p>
          <a:p>
            <a:pPr>
              <a:buNone/>
            </a:pPr>
            <a:r>
              <a:rPr lang="en-US" sz="1800" dirty="0" smtClean="0"/>
              <a:t>of </a:t>
            </a:r>
            <a:r>
              <a:rPr lang="en-US" sz="1800" dirty="0"/>
              <a:t>disease or infirmity</a:t>
            </a:r>
            <a:br>
              <a:rPr lang="en-US" sz="1800" dirty="0"/>
            </a:br>
            <a:endParaRPr lang="en-US" sz="1800" dirty="0" smtClean="0"/>
          </a:p>
          <a:p>
            <a:r>
              <a:rPr lang="en-US" sz="1800" dirty="0" smtClean="0"/>
              <a:t>It </a:t>
            </a:r>
            <a:r>
              <a:rPr lang="en-US" sz="1800" dirty="0"/>
              <a:t>is an active process of becoming aware of and making choices </a:t>
            </a:r>
            <a:endParaRPr lang="en-US" sz="1800" dirty="0" smtClean="0"/>
          </a:p>
          <a:p>
            <a:pPr>
              <a:buNone/>
            </a:pPr>
            <a:r>
              <a:rPr lang="en-US" sz="1800" dirty="0" smtClean="0"/>
              <a:t>towards </a:t>
            </a:r>
            <a:r>
              <a:rPr lang="en-US" sz="1800" dirty="0"/>
              <a:t>a more successful existence. Two elements of wellness are </a:t>
            </a:r>
            <a:endParaRPr lang="en-US" sz="1800" dirty="0" smtClean="0"/>
          </a:p>
          <a:p>
            <a:pPr>
              <a:buNone/>
            </a:pPr>
            <a:r>
              <a:rPr lang="en-US" sz="1800" dirty="0" smtClean="0"/>
              <a:t>balance </a:t>
            </a:r>
            <a:r>
              <a:rPr lang="en-US" sz="1800" dirty="0"/>
              <a:t>and being proactive. So wellness is making positive </a:t>
            </a:r>
            <a:endParaRPr lang="en-US" sz="1800" dirty="0" smtClean="0"/>
          </a:p>
          <a:p>
            <a:pPr>
              <a:buNone/>
            </a:pPr>
            <a:r>
              <a:rPr lang="en-US" sz="1800" dirty="0" smtClean="0"/>
              <a:t>proactive </a:t>
            </a:r>
            <a:r>
              <a:rPr lang="en-US" sz="1800" dirty="0"/>
              <a:t>choices to balance physical, mental and social </a:t>
            </a:r>
            <a:r>
              <a:rPr lang="en-US" sz="1800" dirty="0" smtClean="0"/>
              <a:t>life.</a:t>
            </a:r>
          </a:p>
          <a:p>
            <a:pPr>
              <a:buNone/>
            </a:pPr>
            <a:endParaRPr lang="en-US" sz="1800" dirty="0" smtClean="0"/>
          </a:p>
          <a:p>
            <a:r>
              <a:rPr lang="en-US" sz="1800" dirty="0" smtClean="0"/>
              <a:t>Wellness </a:t>
            </a:r>
            <a:r>
              <a:rPr lang="en-US" sz="1800" dirty="0"/>
              <a:t>programs are organised by companies for their </a:t>
            </a:r>
            <a:r>
              <a:rPr lang="en-US" sz="1800" dirty="0" smtClean="0"/>
              <a:t>employees</a:t>
            </a:r>
          </a:p>
          <a:p>
            <a:pPr>
              <a:buNone/>
            </a:pPr>
            <a:endParaRPr lang="en-US" sz="1800" dirty="0" smtClean="0"/>
          </a:p>
          <a:p>
            <a:r>
              <a:rPr lang="en-US" sz="1800" dirty="0" smtClean="0"/>
              <a:t>What </a:t>
            </a:r>
            <a:r>
              <a:rPr lang="en-US" sz="1800" dirty="0"/>
              <a:t>types of things could be included</a:t>
            </a:r>
            <a:r>
              <a:rPr lang="en-US" sz="1800" dirty="0" smtClean="0"/>
              <a:t>? (small group activity)</a:t>
            </a:r>
          </a:p>
          <a:p>
            <a:pPr>
              <a:buNone/>
            </a:pPr>
            <a:endParaRPr lang="en-US" sz="1800" dirty="0" smtClean="0"/>
          </a:p>
          <a:p>
            <a:r>
              <a:rPr lang="en-US" sz="1800" dirty="0" smtClean="0"/>
              <a:t>What </a:t>
            </a:r>
            <a:r>
              <a:rPr lang="en-US" sz="1800" dirty="0"/>
              <a:t>are firms trying to achieve by doing this</a:t>
            </a:r>
            <a:r>
              <a:rPr lang="en-US" sz="1800" dirty="0" smtClean="0"/>
              <a:t>? (small group activity) </a:t>
            </a:r>
            <a:r>
              <a:rPr lang="en-US" sz="1800" dirty="0"/>
              <a:t/>
            </a:r>
            <a:br>
              <a:rPr lang="en-US" sz="1800" dirty="0"/>
            </a:br>
            <a:r>
              <a:rPr lang="en-US" sz="1800" dirty="0"/>
              <a:t/>
            </a:r>
            <a:br>
              <a:rPr lang="en-US" sz="1800" dirty="0"/>
            </a:br>
            <a:endParaRPr lang="en-US" sz="1800" dirty="0"/>
          </a:p>
        </p:txBody>
      </p:sp>
      <p:sp>
        <p:nvSpPr>
          <p:cNvPr id="2" name="Title 1"/>
          <p:cNvSpPr>
            <a:spLocks noGrp="1"/>
          </p:cNvSpPr>
          <p:nvPr>
            <p:ph type="title"/>
          </p:nvPr>
        </p:nvSpPr>
        <p:spPr/>
        <p:txBody>
          <a:bodyPr/>
          <a:lstStyle/>
          <a:p>
            <a:r>
              <a:rPr lang="en-US" dirty="0" smtClean="0"/>
              <a:t>Lesson 1- Wellness programs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to="" calcmode="lin" valueType="num">
                                      <p:cBhvr>
                                        <p:cTn id="32" dur="1" fill="hold"/>
                                        <p:tgtEl>
                                          <p:spTgt spid="3">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to="" calcmode="lin" valueType="num">
                                      <p:cBhvr>
                                        <p:cTn id="37" dur="1" fill="hold"/>
                                        <p:tgtEl>
                                          <p:spTgt spid="3">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to="" calcmode="lin" valueType="num">
                                      <p:cBhvr>
                                        <p:cTn id="42" dur="1" fill="hold"/>
                                        <p:tgtEl>
                                          <p:spTgt spid="3">
                                            <p:txEl>
                                              <p:pRg st="8" end="8"/>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to="" calcmode="lin" valueType="num">
                                      <p:cBhvr>
                                        <p:cTn id="47" dur="1" fill="hold"/>
                                        <p:tgtEl>
                                          <p:spTgt spid="3">
                                            <p:txEl>
                                              <p:pRg st="10" end="10"/>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3">
                                            <p:txEl>
                                              <p:pRg st="12" end="12"/>
                                            </p:txEl>
                                          </p:spTgt>
                                        </p:tgtEl>
                                        <p:attrNameLst>
                                          <p:attrName>style.visibility</p:attrName>
                                        </p:attrNameLst>
                                      </p:cBhvr>
                                      <p:to>
                                        <p:strVal val="visible"/>
                                      </p:to>
                                    </p:set>
                                    <p:anim to="" calcmode="lin" valueType="num">
                                      <p:cBhvr>
                                        <p:cTn id="52" dur="1" fill="hold"/>
                                        <p:tgtEl>
                                          <p:spTgt spid="3">
                                            <p:txEl>
                                              <p:pRg st="12" end="1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77500" lnSpcReduction="20000"/>
          </a:bodyPr>
          <a:lstStyle/>
          <a:p>
            <a:r>
              <a:rPr lang="en-US" dirty="0" smtClean="0"/>
              <a:t>Reduces absenteeism on the grounds of health (but if families are also included in program – reduces absenteeism on grounds of family health</a:t>
            </a:r>
          </a:p>
          <a:p>
            <a:r>
              <a:rPr lang="en-US" dirty="0" smtClean="0"/>
              <a:t>Reduced costs (subsidised health care, sick leave • Increased fitness- increased productivity (improved concentration, energy and outputs and maximised performance</a:t>
            </a:r>
          </a:p>
          <a:p>
            <a:r>
              <a:rPr lang="en-US" dirty="0" smtClean="0"/>
              <a:t>Reduces turnover</a:t>
            </a:r>
          </a:p>
          <a:p>
            <a:r>
              <a:rPr lang="en-US" dirty="0" smtClean="0"/>
              <a:t>Reduces the cost of recruitment</a:t>
            </a:r>
          </a:p>
          <a:p>
            <a:r>
              <a:rPr lang="en-US" dirty="0" smtClean="0"/>
              <a:t>Better work environment –better workplace morale / increased employee loyalty</a:t>
            </a:r>
          </a:p>
          <a:p>
            <a:r>
              <a:rPr lang="en-US" dirty="0" smtClean="0"/>
              <a:t>Profit margins increased</a:t>
            </a:r>
          </a:p>
          <a:p>
            <a:r>
              <a:rPr lang="en-US" dirty="0" smtClean="0"/>
              <a:t>An investment in employee wellness programs may cost today but will reduce future losses in the future.</a:t>
            </a:r>
          </a:p>
          <a:p>
            <a:r>
              <a:rPr lang="en-US" dirty="0" smtClean="0"/>
              <a:t>Employer of choice and company reputation</a:t>
            </a:r>
          </a:p>
          <a:p>
            <a:endParaRPr lang="en-US" dirty="0"/>
          </a:p>
        </p:txBody>
      </p:sp>
      <p:sp>
        <p:nvSpPr>
          <p:cNvPr id="3" name="Title 2"/>
          <p:cNvSpPr>
            <a:spLocks noGrp="1"/>
          </p:cNvSpPr>
          <p:nvPr>
            <p:ph type="title"/>
          </p:nvPr>
        </p:nvSpPr>
        <p:spPr/>
        <p:txBody>
          <a:bodyPr>
            <a:normAutofit fontScale="90000"/>
          </a:bodyPr>
          <a:lstStyle/>
          <a:p>
            <a:r>
              <a:rPr lang="en-US" dirty="0" smtClean="0"/>
              <a:t>Lesson 1 – Company </a:t>
            </a:r>
            <a:r>
              <a:rPr lang="en-US" dirty="0" err="1" smtClean="0"/>
              <a:t>acheivements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to="" calcmode="lin" valueType="num">
                                      <p:cBhvr>
                                        <p:cTn id="7" dur="1" fill="hold"/>
                                        <p:tgtEl>
                                          <p:spTgt spid="4">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 to="" calcmode="lin" valueType="num">
                                      <p:cBhvr>
                                        <p:cTn id="12" dur="1" fill="hold"/>
                                        <p:tgtEl>
                                          <p:spTgt spid="4">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 to="" calcmode="lin" valueType="num">
                                      <p:cBhvr>
                                        <p:cTn id="17" dur="1" fill="hold"/>
                                        <p:tgtEl>
                                          <p:spTgt spid="4">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to="" calcmode="lin" valueType="num">
                                      <p:cBhvr>
                                        <p:cTn id="22" dur="1" fill="hold"/>
                                        <p:tgtEl>
                                          <p:spTgt spid="4">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to="" calcmode="lin" valueType="num">
                                      <p:cBhvr>
                                        <p:cTn id="27" dur="1" fill="hold"/>
                                        <p:tgtEl>
                                          <p:spTgt spid="4">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 to="" calcmode="lin" valueType="num">
                                      <p:cBhvr>
                                        <p:cTn id="32" dur="1" fill="hold"/>
                                        <p:tgtEl>
                                          <p:spTgt spid="4">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to="" calcmode="lin" valueType="num">
                                      <p:cBhvr>
                                        <p:cTn id="37" dur="1" fill="hold"/>
                                        <p:tgtEl>
                                          <p:spTgt spid="4">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 to="" calcmode="lin" valueType="num">
                                      <p:cBhvr>
                                        <p:cTn id="42" dur="1" fill="hold"/>
                                        <p:tgtEl>
                                          <p:spTgt spid="4">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066800"/>
            <a:ext cx="8229600" cy="4830763"/>
          </a:xfrm>
        </p:spPr>
        <p:txBody>
          <a:bodyPr>
            <a:noAutofit/>
          </a:bodyPr>
          <a:lstStyle/>
          <a:p>
            <a:r>
              <a:rPr lang="en-US" sz="1600" dirty="0" smtClean="0"/>
              <a:t>Note the trend in America is due to rising costs of employee health care.</a:t>
            </a:r>
            <a:br>
              <a:rPr lang="en-US" sz="1600" dirty="0" smtClean="0"/>
            </a:br>
            <a:r>
              <a:rPr lang="en-US" sz="1600" dirty="0" smtClean="0"/>
              <a:t/>
            </a:r>
            <a:br>
              <a:rPr lang="en-US" sz="1600" dirty="0" smtClean="0"/>
            </a:br>
            <a:r>
              <a:rPr lang="en-US" sz="1600" dirty="0" smtClean="0"/>
              <a:t>You may also have heard of the Triple bottom Line. Triple bottom line refers to the three elements of social, environmental and financial accountability.</a:t>
            </a:r>
            <a:br>
              <a:rPr lang="en-US" sz="1600" dirty="0" smtClean="0"/>
            </a:br>
            <a:r>
              <a:rPr lang="en-US" sz="1600" dirty="0" smtClean="0"/>
              <a:t/>
            </a:r>
            <a:br>
              <a:rPr lang="en-US" sz="1600" dirty="0" smtClean="0"/>
            </a:br>
            <a:r>
              <a:rPr lang="en-US" sz="1600" dirty="0" smtClean="0"/>
              <a:t>Reporting on TBL aims to extend decision making and disclosure so that decisions explicitly take into consideration the impacts on natural and human capital as well as financial capital.</a:t>
            </a:r>
            <a:br>
              <a:rPr lang="en-US" sz="1600" dirty="0" smtClean="0"/>
            </a:br>
            <a:r>
              <a:rPr lang="en-US" sz="1600" dirty="0" smtClean="0"/>
              <a:t/>
            </a:r>
            <a:br>
              <a:rPr lang="en-US" sz="1600" dirty="0" smtClean="0"/>
            </a:br>
            <a:r>
              <a:rPr lang="en-US" sz="1600" dirty="0" smtClean="0"/>
              <a:t>Environmental includes impacts made through processes, products or services. These may include air, water, natural resources, flora, fauna and human health</a:t>
            </a:r>
          </a:p>
          <a:p>
            <a:r>
              <a:rPr lang="en-US" sz="1600" dirty="0" smtClean="0"/>
              <a:t>Social includes involving shaping local, national and international public policy, equality, treatment of minorities, employee issues and public concern.</a:t>
            </a:r>
          </a:p>
          <a:p>
            <a:r>
              <a:rPr lang="en-US" sz="1600" dirty="0" smtClean="0"/>
              <a:t>Financial includes financial performance, activities relating to shaping demand for products and services, employee compensation, community contributions and local procurement policies.</a:t>
            </a:r>
          </a:p>
          <a:p>
            <a:r>
              <a:rPr lang="en-US" sz="1600" dirty="0" smtClean="0"/>
              <a:t/>
            </a:r>
            <a:br>
              <a:rPr lang="en-US" sz="1600" dirty="0" smtClean="0"/>
            </a:br>
            <a:r>
              <a:rPr lang="en-US" sz="1600" dirty="0" smtClean="0"/>
              <a:t>Finally before moving on do this exercise on the wellness wheel. This could help to establish where the balance is for your employees (and yourself)  </a:t>
            </a:r>
            <a:br>
              <a:rPr lang="en-US" sz="1600" dirty="0" smtClean="0"/>
            </a:br>
            <a:endParaRPr lang="en-US" sz="1600" dirty="0" smtClean="0"/>
          </a:p>
          <a:p>
            <a:endParaRPr lang="en-US" sz="1600" dirty="0"/>
          </a:p>
        </p:txBody>
      </p:sp>
      <p:sp>
        <p:nvSpPr>
          <p:cNvPr id="2" name="Title 1"/>
          <p:cNvSpPr>
            <a:spLocks noGrp="1"/>
          </p:cNvSpPr>
          <p:nvPr>
            <p:ph type="title"/>
          </p:nvPr>
        </p:nvSpPr>
        <p:spPr>
          <a:xfrm>
            <a:off x="457200" y="0"/>
            <a:ext cx="8229600" cy="1143000"/>
          </a:xfrm>
        </p:spPr>
        <p:txBody>
          <a:bodyPr>
            <a:normAutofit fontScale="90000"/>
          </a:bodyPr>
          <a:lstStyle/>
          <a:p>
            <a:r>
              <a:rPr lang="en-US" dirty="0" smtClean="0"/>
              <a:t>Lesson 1 – Triple Bottom Line (TBL)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ontaguewheel.gif"/>
          <p:cNvPicPr>
            <a:picLocks noGrp="1" noChangeAspect="1"/>
          </p:cNvPicPr>
          <p:nvPr>
            <p:ph idx="1"/>
          </p:nvPr>
        </p:nvPicPr>
        <p:blipFill>
          <a:blip r:embed="rId2" cstate="print"/>
          <a:stretch>
            <a:fillRect/>
          </a:stretch>
        </p:blipFill>
        <p:spPr>
          <a:xfrm>
            <a:off x="1143001" y="1339056"/>
            <a:ext cx="6565780" cy="4833144"/>
          </a:xfrm>
        </p:spPr>
      </p:pic>
      <p:sp>
        <p:nvSpPr>
          <p:cNvPr id="2" name="Title 1"/>
          <p:cNvSpPr>
            <a:spLocks noGrp="1"/>
          </p:cNvSpPr>
          <p:nvPr>
            <p:ph type="title"/>
          </p:nvPr>
        </p:nvSpPr>
        <p:spPr/>
        <p:txBody>
          <a:bodyPr/>
          <a:lstStyle/>
          <a:p>
            <a:pPr algn="ctr"/>
            <a:r>
              <a:rPr lang="en-US" dirty="0" smtClean="0"/>
              <a:t>Wellness Wheel</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62500" lnSpcReduction="20000"/>
          </a:bodyPr>
          <a:lstStyle/>
          <a:p>
            <a:r>
              <a:rPr lang="en-US" i="1" dirty="0" smtClean="0"/>
              <a:t>List issues that impact on employees &amp; organisations effectiveness</a:t>
            </a:r>
            <a:r>
              <a:rPr lang="en-US" dirty="0" smtClean="0"/>
              <a:t>:</a:t>
            </a:r>
          </a:p>
          <a:p>
            <a:pPr lvl="0"/>
            <a:r>
              <a:rPr lang="en-AU" dirty="0" smtClean="0"/>
              <a:t>alcohol and drug use </a:t>
            </a:r>
            <a:endParaRPr lang="en-US" dirty="0" smtClean="0"/>
          </a:p>
          <a:p>
            <a:pPr lvl="0"/>
            <a:r>
              <a:rPr lang="en-AU" dirty="0" smtClean="0"/>
              <a:t>diet and obesity </a:t>
            </a:r>
            <a:endParaRPr lang="en-US" dirty="0" smtClean="0"/>
          </a:p>
          <a:p>
            <a:pPr lvl="0"/>
            <a:r>
              <a:rPr lang="en-AU" dirty="0" smtClean="0"/>
              <a:t>lifestyle related diseases, such as diabetes, STI’s</a:t>
            </a:r>
            <a:endParaRPr lang="en-US" dirty="0" smtClean="0"/>
          </a:p>
          <a:p>
            <a:pPr lvl="0"/>
            <a:r>
              <a:rPr lang="en-AU" dirty="0" smtClean="0"/>
              <a:t>mental health, including depression and anxiety </a:t>
            </a:r>
            <a:endParaRPr lang="en-US" dirty="0" smtClean="0"/>
          </a:p>
          <a:p>
            <a:pPr lvl="0"/>
            <a:r>
              <a:rPr lang="en-AU" dirty="0" smtClean="0"/>
              <a:t>physical fitness </a:t>
            </a:r>
            <a:endParaRPr lang="en-US" dirty="0" smtClean="0"/>
          </a:p>
          <a:p>
            <a:pPr lvl="0"/>
            <a:r>
              <a:rPr lang="en-AU" dirty="0" smtClean="0"/>
              <a:t>smoking </a:t>
            </a:r>
            <a:endParaRPr lang="en-US" dirty="0" smtClean="0"/>
          </a:p>
          <a:p>
            <a:pPr lvl="0"/>
            <a:r>
              <a:rPr lang="en-AU" dirty="0" smtClean="0"/>
              <a:t>stress </a:t>
            </a:r>
          </a:p>
          <a:p>
            <a:pPr lvl="0"/>
            <a:r>
              <a:rPr lang="en-AU" dirty="0" smtClean="0"/>
              <a:t>harassment</a:t>
            </a:r>
          </a:p>
          <a:p>
            <a:pPr lvl="0"/>
            <a:r>
              <a:rPr lang="en-AU" dirty="0" smtClean="0"/>
              <a:t>bullying</a:t>
            </a:r>
          </a:p>
          <a:p>
            <a:pPr lvl="0"/>
            <a:r>
              <a:rPr lang="en-US" dirty="0" smtClean="0"/>
              <a:t>home/work balance</a:t>
            </a:r>
          </a:p>
          <a:p>
            <a:pPr lvl="0"/>
            <a:r>
              <a:rPr lang="en-US" dirty="0" smtClean="0"/>
              <a:t>others</a:t>
            </a:r>
          </a:p>
          <a:p>
            <a:endParaRPr lang="en-US" dirty="0"/>
          </a:p>
        </p:txBody>
      </p:sp>
      <p:pic>
        <p:nvPicPr>
          <p:cNvPr id="5" name="Content Placeholder 4" descr="ali_landry4.jpg"/>
          <p:cNvPicPr>
            <a:picLocks noGrp="1" noChangeAspect="1"/>
          </p:cNvPicPr>
          <p:nvPr>
            <p:ph sz="half" idx="2"/>
          </p:nvPr>
        </p:nvPicPr>
        <p:blipFill>
          <a:blip r:embed="rId2" cstate="print"/>
          <a:stretch>
            <a:fillRect/>
          </a:stretch>
        </p:blipFill>
        <p:spPr>
          <a:xfrm>
            <a:off x="4419415" y="2209800"/>
            <a:ext cx="4577581" cy="31241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itle 2"/>
          <p:cNvSpPr>
            <a:spLocks noGrp="1"/>
          </p:cNvSpPr>
          <p:nvPr>
            <p:ph type="title"/>
          </p:nvPr>
        </p:nvSpPr>
        <p:spPr/>
        <p:txBody>
          <a:bodyPr>
            <a:normAutofit fontScale="90000"/>
          </a:bodyPr>
          <a:lstStyle/>
          <a:p>
            <a:r>
              <a:rPr lang="en-US" dirty="0" smtClean="0"/>
              <a:t>Employee health &amp; welfare issues</a:t>
            </a:r>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to="" calcmode="lin" valueType="num">
                                      <p:cBhvr>
                                        <p:cTn id="12" dur="1" fill="hold"/>
                                        <p:tgtEl>
                                          <p:spTgt spid="2">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to="" calcmode="lin" valueType="num">
                                      <p:cBhvr>
                                        <p:cTn id="17" dur="1" fill="hold"/>
                                        <p:tgtEl>
                                          <p:spTgt spid="2">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 to="" calcmode="lin" valueType="num">
                                      <p:cBhvr>
                                        <p:cTn id="22" dur="1" fill="hold"/>
                                        <p:tgtEl>
                                          <p:spTgt spid="2">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to="" calcmode="lin" valueType="num">
                                      <p:cBhvr>
                                        <p:cTn id="27" dur="1" fill="hold"/>
                                        <p:tgtEl>
                                          <p:spTgt spid="2">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 to="" calcmode="lin" valueType="num">
                                      <p:cBhvr>
                                        <p:cTn id="32" dur="1" fill="hold"/>
                                        <p:tgtEl>
                                          <p:spTgt spid="2">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to="" calcmode="lin" valueType="num">
                                      <p:cBhvr>
                                        <p:cTn id="37" dur="1" fill="hold"/>
                                        <p:tgtEl>
                                          <p:spTgt spid="2">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 to="" calcmode="lin" valueType="num">
                                      <p:cBhvr>
                                        <p:cTn id="42" dur="1" fill="hold"/>
                                        <p:tgtEl>
                                          <p:spTgt spid="2">
                                            <p:txEl>
                                              <p:pRg st="7" end="7"/>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2">
                                            <p:txEl>
                                              <p:pRg st="8" end="8"/>
                                            </p:txEl>
                                          </p:spTgt>
                                        </p:tgtEl>
                                        <p:attrNameLst>
                                          <p:attrName>style.visibility</p:attrName>
                                        </p:attrNameLst>
                                      </p:cBhvr>
                                      <p:to>
                                        <p:strVal val="visible"/>
                                      </p:to>
                                    </p:set>
                                    <p:anim to="" calcmode="lin" valueType="num">
                                      <p:cBhvr>
                                        <p:cTn id="47" dur="1" fill="hold"/>
                                        <p:tgtEl>
                                          <p:spTgt spid="2">
                                            <p:txEl>
                                              <p:pRg st="8" end="8"/>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2">
                                            <p:txEl>
                                              <p:pRg st="9" end="9"/>
                                            </p:txEl>
                                          </p:spTgt>
                                        </p:tgtEl>
                                        <p:attrNameLst>
                                          <p:attrName>style.visibility</p:attrName>
                                        </p:attrNameLst>
                                      </p:cBhvr>
                                      <p:to>
                                        <p:strVal val="visible"/>
                                      </p:to>
                                    </p:set>
                                    <p:anim to="" calcmode="lin" valueType="num">
                                      <p:cBhvr>
                                        <p:cTn id="52" dur="1" fill="hold"/>
                                        <p:tgtEl>
                                          <p:spTgt spid="2">
                                            <p:txEl>
                                              <p:pRg st="9" end="9"/>
                                            </p:txEl>
                                          </p:spTgt>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2">
                                            <p:txEl>
                                              <p:pRg st="10" end="10"/>
                                            </p:txEl>
                                          </p:spTgt>
                                        </p:tgtEl>
                                        <p:attrNameLst>
                                          <p:attrName>style.visibility</p:attrName>
                                        </p:attrNameLst>
                                      </p:cBhvr>
                                      <p:to>
                                        <p:strVal val="visible"/>
                                      </p:to>
                                    </p:set>
                                    <p:anim to="" calcmode="lin" valueType="num">
                                      <p:cBhvr>
                                        <p:cTn id="57" dur="1" fill="hold"/>
                                        <p:tgtEl>
                                          <p:spTgt spid="2">
                                            <p:txEl>
                                              <p:pRg st="10" end="10"/>
                                            </p:txEl>
                                          </p:spTgt>
                                        </p:tgtEl>
                                        <p:attrNameLst>
                                          <p:attrName/>
                                        </p:attrNameLst>
                                      </p:cBhvr>
                                    </p:anim>
                                  </p:childTnLst>
                                </p:cTn>
                              </p:par>
                            </p:childTnLst>
                          </p:cTn>
                        </p:par>
                      </p:childTnLst>
                    </p:cTn>
                  </p:par>
                  <p:par>
                    <p:cTn id="58" fill="hold">
                      <p:stCondLst>
                        <p:cond delay="indefinite"/>
                      </p:stCondLst>
                      <p:childTnLst>
                        <p:par>
                          <p:cTn id="59" fill="hold">
                            <p:stCondLst>
                              <p:cond delay="0"/>
                            </p:stCondLst>
                            <p:childTnLst>
                              <p:par>
                                <p:cTn id="60" presetID="24" presetClass="entr" presetSubtype="0" fill="hold" grpId="0" nodeType="clickEffect">
                                  <p:stCondLst>
                                    <p:cond delay="0"/>
                                  </p:stCondLst>
                                  <p:childTnLst>
                                    <p:set>
                                      <p:cBhvr>
                                        <p:cTn id="61" dur="1" fill="hold">
                                          <p:stCondLst>
                                            <p:cond delay="0"/>
                                          </p:stCondLst>
                                        </p:cTn>
                                        <p:tgtEl>
                                          <p:spTgt spid="2">
                                            <p:txEl>
                                              <p:pRg st="11" end="11"/>
                                            </p:txEl>
                                          </p:spTgt>
                                        </p:tgtEl>
                                        <p:attrNameLst>
                                          <p:attrName>style.visibility</p:attrName>
                                        </p:attrNameLst>
                                      </p:cBhvr>
                                      <p:to>
                                        <p:strVal val="visible"/>
                                      </p:to>
                                    </p:set>
                                    <p:anim to="" calcmode="lin" valueType="num">
                                      <p:cBhvr>
                                        <p:cTn id="62" dur="1" fill="hold"/>
                                        <p:tgtEl>
                                          <p:spTgt spid="2">
                                            <p:txEl>
                                              <p:pRg st="11" end="1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Business objectives may include:</a:t>
            </a:r>
            <a:endParaRPr lang="en-US" dirty="0"/>
          </a:p>
        </p:txBody>
      </p:sp>
      <p:sp>
        <p:nvSpPr>
          <p:cNvPr id="6" name="Text Placeholder 5"/>
          <p:cNvSpPr>
            <a:spLocks noGrp="1"/>
          </p:cNvSpPr>
          <p:nvPr>
            <p:ph type="body" idx="1"/>
          </p:nvPr>
        </p:nvSpPr>
        <p:spPr/>
        <p:txBody>
          <a:bodyPr>
            <a:normAutofit/>
          </a:bodyPr>
          <a:lstStyle/>
          <a:p>
            <a:r>
              <a:rPr lang="en-US" dirty="0" smtClean="0"/>
              <a:t>Business objectives</a:t>
            </a:r>
            <a:endParaRPr lang="en-US" dirty="0"/>
          </a:p>
        </p:txBody>
      </p:sp>
      <p:sp>
        <p:nvSpPr>
          <p:cNvPr id="8" name="Text Placeholder 7"/>
          <p:cNvSpPr>
            <a:spLocks noGrp="1"/>
          </p:cNvSpPr>
          <p:nvPr>
            <p:ph type="body" sz="half" idx="3"/>
          </p:nvPr>
        </p:nvSpPr>
        <p:spPr/>
        <p:txBody>
          <a:bodyPr/>
          <a:lstStyle/>
          <a:p>
            <a:r>
              <a:rPr lang="en-US" dirty="0" smtClean="0"/>
              <a:t>High satisfaction levels</a:t>
            </a:r>
            <a:endParaRPr lang="en-US" dirty="0"/>
          </a:p>
        </p:txBody>
      </p:sp>
      <p:sp>
        <p:nvSpPr>
          <p:cNvPr id="7" name="Content Placeholder 6"/>
          <p:cNvSpPr>
            <a:spLocks noGrp="1"/>
          </p:cNvSpPr>
          <p:nvPr>
            <p:ph sz="quarter" idx="2"/>
          </p:nvPr>
        </p:nvSpPr>
        <p:spPr/>
        <p:txBody>
          <a:bodyPr>
            <a:normAutofit/>
          </a:bodyPr>
          <a:lstStyle/>
          <a:p>
            <a:r>
              <a:rPr lang="en-US" dirty="0" smtClean="0"/>
              <a:t>becoming an employer of choice</a:t>
            </a:r>
          </a:p>
          <a:p>
            <a:r>
              <a:rPr lang="en-US" dirty="0" smtClean="0"/>
              <a:t>improving productivity</a:t>
            </a:r>
          </a:p>
          <a:p>
            <a:r>
              <a:rPr lang="en-US" dirty="0" smtClean="0"/>
              <a:t>reducing illness and absenteeism</a:t>
            </a:r>
          </a:p>
          <a:p>
            <a:r>
              <a:rPr lang="en-US" dirty="0" smtClean="0"/>
              <a:t>triple bottom line (TBL)</a:t>
            </a:r>
          </a:p>
          <a:p>
            <a:r>
              <a:rPr lang="en-US" dirty="0" smtClean="0"/>
              <a:t>creating a positive work environment</a:t>
            </a:r>
          </a:p>
          <a:p>
            <a:r>
              <a:rPr lang="en-US" dirty="0" smtClean="0"/>
              <a:t>improving morale</a:t>
            </a:r>
          </a:p>
          <a:p>
            <a:endParaRPr lang="en-US" dirty="0" smtClean="0"/>
          </a:p>
        </p:txBody>
      </p:sp>
      <p:pic>
        <p:nvPicPr>
          <p:cNvPr id="10" name="Content Placeholder 9" descr="billy_crudup6.jpg"/>
          <p:cNvPicPr>
            <a:picLocks noGrp="1" noChangeAspect="1"/>
          </p:cNvPicPr>
          <p:nvPr>
            <p:ph sz="quarter" idx="4"/>
          </p:nvPr>
        </p:nvPicPr>
        <p:blipFill>
          <a:blip r:embed="rId2" cstate="print"/>
          <a:stretch>
            <a:fillRect/>
          </a:stretch>
        </p:blipFill>
        <p:spPr>
          <a:xfrm>
            <a:off x="4645025" y="1533194"/>
            <a:ext cx="4041775" cy="3764625"/>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to="" calcmode="lin" valueType="num">
                                      <p:cBhvr>
                                        <p:cTn id="7" dur="1" fill="hold"/>
                                        <p:tgtEl>
                                          <p:spTgt spid="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to="" calcmode="lin" valueType="num">
                                      <p:cBhvr>
                                        <p:cTn id="12" dur="1" fill="hold"/>
                                        <p:tgtEl>
                                          <p:spTgt spid="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to="" calcmode="lin" valueType="num">
                                      <p:cBhvr>
                                        <p:cTn id="17" dur="1" fill="hold"/>
                                        <p:tgtEl>
                                          <p:spTgt spid="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 to="" calcmode="lin" valueType="num">
                                      <p:cBhvr>
                                        <p:cTn id="22" dur="1" fill="hold"/>
                                        <p:tgtEl>
                                          <p:spTgt spid="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 to="" calcmode="lin" valueType="num">
                                      <p:cBhvr>
                                        <p:cTn id="27" dur="1" fill="hold"/>
                                        <p:tgtEl>
                                          <p:spTgt spid="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 to="" calcmode="lin" valueType="num">
                                      <p:cBhvr>
                                        <p:cTn id="32" dur="1" fill="hold"/>
                                        <p:tgtEl>
                                          <p:spTgt spid="7">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Text Placeholder 2"/>
          <p:cNvSpPr>
            <a:spLocks noGrp="1"/>
          </p:cNvSpPr>
          <p:nvPr>
            <p:ph type="body" idx="1"/>
          </p:nvPr>
        </p:nvSpPr>
        <p:spPr/>
        <p:txBody>
          <a:bodyPr/>
          <a:lstStyle/>
          <a:p>
            <a:r>
              <a:rPr lang="en-US" dirty="0" smtClean="0"/>
              <a:t>Review questions</a:t>
            </a:r>
            <a:endParaRPr lang="en-US" dirty="0"/>
          </a:p>
        </p:txBody>
      </p:sp>
      <p:sp>
        <p:nvSpPr>
          <p:cNvPr id="4" name="Text Placeholder 3"/>
          <p:cNvSpPr>
            <a:spLocks noGrp="1"/>
          </p:cNvSpPr>
          <p:nvPr>
            <p:ph type="body" sz="half" idx="3"/>
          </p:nvPr>
        </p:nvSpPr>
        <p:spPr/>
        <p:txBody>
          <a:bodyPr/>
          <a:lstStyle/>
          <a:p>
            <a:r>
              <a:rPr lang="en-US" dirty="0" smtClean="0"/>
              <a:t>We need tolerance</a:t>
            </a:r>
            <a:endParaRPr lang="en-US" dirty="0"/>
          </a:p>
        </p:txBody>
      </p:sp>
      <p:sp>
        <p:nvSpPr>
          <p:cNvPr id="5" name="Content Placeholder 4"/>
          <p:cNvSpPr>
            <a:spLocks noGrp="1"/>
          </p:cNvSpPr>
          <p:nvPr>
            <p:ph sz="quarter" idx="2"/>
          </p:nvPr>
        </p:nvSpPr>
        <p:spPr>
          <a:xfrm>
            <a:off x="228600" y="1444294"/>
            <a:ext cx="4268788" cy="3941763"/>
          </a:xfrm>
        </p:spPr>
        <p:txBody>
          <a:bodyPr/>
          <a:lstStyle/>
          <a:p>
            <a:r>
              <a:rPr lang="en-US" dirty="0" smtClean="0"/>
              <a:t>Why is it important to have effective health and welfare programs in business organisations?</a:t>
            </a:r>
          </a:p>
          <a:p>
            <a:r>
              <a:rPr lang="en-US" dirty="0" smtClean="0"/>
              <a:t>What does TBL mean to organisations in </a:t>
            </a:r>
            <a:r>
              <a:rPr lang="en-US" dirty="0" err="1" smtClean="0"/>
              <a:t>Aust</a:t>
            </a:r>
            <a:r>
              <a:rPr lang="en-US" dirty="0" smtClean="0"/>
              <a:t>?</a:t>
            </a:r>
          </a:p>
          <a:p>
            <a:r>
              <a:rPr lang="en-US" dirty="0" smtClean="0"/>
              <a:t>How does a Wellness </a:t>
            </a:r>
            <a:r>
              <a:rPr lang="en-US" smtClean="0"/>
              <a:t>Wheel </a:t>
            </a:r>
            <a:r>
              <a:rPr lang="en-US" smtClean="0"/>
              <a:t>operate</a:t>
            </a:r>
            <a:r>
              <a:rPr lang="en-US" dirty="0" smtClean="0"/>
              <a:t>?</a:t>
            </a:r>
            <a:endParaRPr lang="en-US" dirty="0" smtClean="0"/>
          </a:p>
          <a:p>
            <a:r>
              <a:rPr lang="en-US" dirty="0" smtClean="0"/>
              <a:t>What role does HR play?</a:t>
            </a:r>
            <a:endParaRPr lang="en-US" dirty="0"/>
          </a:p>
        </p:txBody>
      </p:sp>
      <p:pic>
        <p:nvPicPr>
          <p:cNvPr id="7" name="Content Placeholder 6" descr="sarah islam.jpg"/>
          <p:cNvPicPr>
            <a:picLocks noGrp="1" noChangeAspect="1"/>
          </p:cNvPicPr>
          <p:nvPr>
            <p:ph sz="quarter" idx="4"/>
          </p:nvPr>
        </p:nvPicPr>
        <p:blipFill>
          <a:blip r:embed="rId2" cstate="print"/>
          <a:stretch>
            <a:fillRect/>
          </a:stretch>
        </p:blipFill>
        <p:spPr>
          <a:xfrm>
            <a:off x="4700646" y="1444625"/>
            <a:ext cx="3930533" cy="3941763"/>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75</TotalTime>
  <Words>372</Words>
  <Application>Microsoft Office PowerPoint</Application>
  <PresentationFormat>On-screen Show (4:3)</PresentationFormat>
  <Paragraphs>62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Concourse</vt:lpstr>
      <vt:lpstr>Manage programs that promote personal effectiveness</vt:lpstr>
      <vt:lpstr>Lesson 1 - Introduction</vt:lpstr>
      <vt:lpstr>Lesson 1- Wellness programs</vt:lpstr>
      <vt:lpstr>Lesson 1 – Company acheivements</vt:lpstr>
      <vt:lpstr>Lesson 1 – Triple Bottom Line (TBL)</vt:lpstr>
      <vt:lpstr>Wellness Wheel</vt:lpstr>
      <vt:lpstr>Employee health &amp; welfare issues</vt:lpstr>
      <vt:lpstr>Business objectives may include:</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Manage programs that promote personal effectiveness</dc:title>
  <dc:creator>User</dc:creator>
  <cp:lastModifiedBy>User</cp:lastModifiedBy>
  <cp:revision>9</cp:revision>
  <dcterms:created xsi:type="dcterms:W3CDTF">2011-07-16T23:33:19Z</dcterms:created>
  <dcterms:modified xsi:type="dcterms:W3CDTF">2011-07-23T00:15:38Z</dcterms:modified>
</cp:coreProperties>
</file>